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6" r:id="rId9"/>
    <p:sldId id="267" r:id="rId10"/>
    <p:sldId id="264" r:id="rId11"/>
    <p:sldId id="269" r:id="rId12"/>
    <p:sldId id="268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0"/>
    <p:restoredTop sz="84928"/>
  </p:normalViewPr>
  <p:slideViewPr>
    <p:cSldViewPr snapToGrid="0" snapToObjects="1">
      <p:cViewPr>
        <p:scale>
          <a:sx n="160" d="100"/>
          <a:sy n="160" d="100"/>
        </p:scale>
        <p:origin x="160" y="-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53E8B-5F19-1A4A-9119-DBD22E7D22D1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A34FB-DE6C-CF4D-A7C8-F32419524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25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A34FB-DE6C-CF4D-A7C8-F324195247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87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A34FB-DE6C-CF4D-A7C8-F324195247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19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extracting features from text for use in modeling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70C0"/>
                </a:solidFill>
              </a:rPr>
              <a:t>For example: 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70C0"/>
                </a:solidFill>
              </a:rPr>
              <a:t>Review 1: ”This coffee tastes great and the package looks great.” Review 2: "This dress looks great." 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70C0"/>
                </a:solidFill>
              </a:rPr>
              <a:t>The word "great" appeared twice in the document with total of 9 words. Therefore, the term frequency for "great" is 2/9 while the term frequency for all other words are 1/9.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70C0"/>
                </a:solidFill>
              </a:rPr>
              <a:t>IDF("great") = log(2/2) = log(1) = 0, IDF("coffee") = log(1/2) = -0.3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A34FB-DE6C-CF4D-A7C8-F324195247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9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plosone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=10.1371/journal.pone.0231189#pone-0231189-g008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colah.github.io</a:t>
            </a:r>
            <a:r>
              <a:rPr lang="en-US" dirty="0"/>
              <a:t>/posts/2015-08-Understanding-LSTMs/</a:t>
            </a:r>
          </a:p>
          <a:p>
            <a:endParaRPr lang="en-US" dirty="0"/>
          </a:p>
          <a:p>
            <a:r>
              <a:rPr lang="en-US" dirty="0"/>
              <a:t>Glove embedding – uses matrix factorization to decompose large matrices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A34FB-DE6C-CF4D-A7C8-F324195247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83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/analytics-</a:t>
            </a:r>
            <a:r>
              <a:rPr lang="en-US" dirty="0" err="1"/>
              <a:t>vidhya</a:t>
            </a:r>
            <a:r>
              <a:rPr lang="en-US" dirty="0"/>
              <a:t>/topic-modeling-using-lda-and-gibbs-sampling-explained-49d49b3d1045</a:t>
            </a:r>
          </a:p>
          <a:p>
            <a:endParaRPr lang="en-US" dirty="0"/>
          </a:p>
          <a:p>
            <a:r>
              <a:rPr lang="en-US" dirty="0"/>
              <a:t>Latent = find the hidden topics in text </a:t>
            </a:r>
          </a:p>
          <a:p>
            <a:r>
              <a:rPr lang="en-US" dirty="0"/>
              <a:t>Dirichlet = probability distribution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A34FB-DE6C-CF4D-A7C8-F324195247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57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A34FB-DE6C-CF4D-A7C8-F324195247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8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9AC4AB7-280E-2349-951C-E4D2BAEA6DF4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1017095-15CA-A74F-BDD5-3622872E93D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0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4AB7-280E-2349-951C-E4D2BAEA6DF4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7095-15CA-A74F-BDD5-3622872E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12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4AB7-280E-2349-951C-E4D2BAEA6DF4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7095-15CA-A74F-BDD5-3622872E93D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69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4AB7-280E-2349-951C-E4D2BAEA6DF4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7095-15CA-A74F-BDD5-3622872E93D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132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4AB7-280E-2349-951C-E4D2BAEA6DF4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7095-15CA-A74F-BDD5-3622872E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07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4AB7-280E-2349-951C-E4D2BAEA6DF4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7095-15CA-A74F-BDD5-3622872E93D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89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4AB7-280E-2349-951C-E4D2BAEA6DF4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7095-15CA-A74F-BDD5-3622872E93D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500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4AB7-280E-2349-951C-E4D2BAEA6DF4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7095-15CA-A74F-BDD5-3622872E93D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615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4AB7-280E-2349-951C-E4D2BAEA6DF4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7095-15CA-A74F-BDD5-3622872E93D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800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4AB7-280E-2349-951C-E4D2BAEA6DF4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7095-15CA-A74F-BDD5-3622872E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43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4AB7-280E-2349-951C-E4D2BAEA6DF4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7095-15CA-A74F-BDD5-3622872E93D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814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4AB7-280E-2349-951C-E4D2BAEA6DF4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7095-15CA-A74F-BDD5-3622872E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28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4AB7-280E-2349-951C-E4D2BAEA6DF4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7095-15CA-A74F-BDD5-3622872E93D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48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4AB7-280E-2349-951C-E4D2BAEA6DF4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7095-15CA-A74F-BDD5-3622872E93D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32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4AB7-280E-2349-951C-E4D2BAEA6DF4}" type="datetimeFigureOut">
              <a:rPr lang="en-US" smtClean="0"/>
              <a:t>5/3/21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7095-15CA-A74F-BDD5-3622872E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16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4AB7-280E-2349-951C-E4D2BAEA6DF4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7095-15CA-A74F-BDD5-3622872E93D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42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4AB7-280E-2349-951C-E4D2BAEA6DF4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7095-15CA-A74F-BDD5-3622872E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9AC4AB7-280E-2349-951C-E4D2BAEA6DF4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1017095-15CA-A74F-BDD5-3622872E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7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9C2C63-D709-4949-9465-29A52CBED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D2038-15D6-4003-8350-AFEC394E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920" y="1399880"/>
            <a:ext cx="780815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519C2-F6BE-41BE-A50E-54B98359C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67AD93-AD3E-4C62-97D5-E54E14B2E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AA443E8D-EC07-4B8F-B370-2A1153F350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1F0AA1-D12D-4FDB-BF66-D9398ED93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17" name="Rounded Rectangle 20">
              <a:extLst>
                <a:ext uri="{FF2B5EF4-FFF2-40B4-BE49-F238E27FC236}">
                  <a16:creationId xmlns:a16="http://schemas.microsoft.com/office/drawing/2014/main" id="{E2B949DE-0178-4942-80DE-811C1AA4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84AA86D-EAE1-4E3F-A54C-7F1E390B6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94EFFE-D4EC-C446-919B-4F83144EF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chemeClr val="bg1"/>
                </a:solidFill>
              </a:rPr>
              <a:t>Amazon Reviews Star-rating Prediction and Topic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9A80FC-B91D-424B-89CF-B6BB86CCB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Suzanne Zhen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72CE55-4C36-44F1-A9BD-379BEB843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924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85D2B-3A02-764F-8ADE-666B0FBC8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GloVe</a:t>
            </a:r>
            <a:r>
              <a:rPr lang="en-US" dirty="0">
                <a:solidFill>
                  <a:srgbClr val="FFFFFF"/>
                </a:solidFill>
              </a:rPr>
              <a:t> Word Embedding with LSTM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950FB-BCE6-4148-83B7-62F4F399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880" y="2630105"/>
            <a:ext cx="3832780" cy="3524593"/>
          </a:xfrm>
        </p:spPr>
        <p:txBody>
          <a:bodyPr>
            <a:normAutofit/>
          </a:bodyPr>
          <a:lstStyle/>
          <a:p>
            <a:r>
              <a:rPr lang="en-US" sz="1700" dirty="0"/>
              <a:t>Word Embeddings </a:t>
            </a:r>
          </a:p>
          <a:p>
            <a:pPr lvl="1"/>
            <a:r>
              <a:rPr lang="en-US" sz="1000" dirty="0"/>
              <a:t>Individual words are represented as vectors with defined dimensions (feature space) instead of a single number </a:t>
            </a:r>
          </a:p>
          <a:p>
            <a:pPr lvl="1"/>
            <a:r>
              <a:rPr lang="en-US" sz="1000" dirty="0"/>
              <a:t>Relationship between words is captured by the </a:t>
            </a:r>
            <a:r>
              <a:rPr lang="en-US" sz="1000" b="1" dirty="0"/>
              <a:t>cosine similarity </a:t>
            </a:r>
            <a:r>
              <a:rPr lang="en-US" sz="1000" dirty="0"/>
              <a:t>between word vectors 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r>
              <a:rPr lang="en-US" sz="1000" b="1" dirty="0" err="1"/>
              <a:t>GloVe</a:t>
            </a:r>
            <a:r>
              <a:rPr lang="en-US" sz="1000" b="1" dirty="0"/>
              <a:t> Model</a:t>
            </a:r>
            <a:r>
              <a:rPr lang="en-US" sz="1000" dirty="0"/>
              <a:t>: </a:t>
            </a:r>
            <a:r>
              <a:rPr lang="en-US" sz="800" dirty="0"/>
              <a:t>developed by measuring the co-occurrence probabilities between words in a given corpus </a:t>
            </a:r>
          </a:p>
          <a:p>
            <a:pPr lvl="2"/>
            <a:r>
              <a:rPr lang="en-US" sz="800" dirty="0"/>
              <a:t>Pre-trained embedding based on Twitter messages (100 dimensions), 1 million word vectors </a:t>
            </a:r>
          </a:p>
          <a:p>
            <a:pPr lvl="2"/>
            <a:endParaRPr lang="en-US" sz="800" dirty="0"/>
          </a:p>
          <a:p>
            <a:pPr marL="457200" lvl="1" indent="0">
              <a:buNone/>
            </a:pP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07231-1C1F-5749-AFC7-0DA82AB91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314" y="3834359"/>
            <a:ext cx="2899912" cy="111608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097DF5-F785-C147-A4EB-7033BA74E1BE}"/>
              </a:ext>
            </a:extLst>
          </p:cNvPr>
          <p:cNvSpPr txBox="1">
            <a:spLocks/>
          </p:cNvSpPr>
          <p:nvPr/>
        </p:nvSpPr>
        <p:spPr>
          <a:xfrm>
            <a:off x="6795420" y="2630105"/>
            <a:ext cx="3437641" cy="39808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LSTM</a:t>
            </a:r>
          </a:p>
          <a:p>
            <a:pPr lvl="1"/>
            <a:r>
              <a:rPr lang="en-US" sz="1000" dirty="0"/>
              <a:t>Recurrent neural network</a:t>
            </a:r>
          </a:p>
          <a:p>
            <a:pPr lvl="1"/>
            <a:r>
              <a:rPr lang="en-US" sz="1000" dirty="0"/>
              <a:t>Stores information in long term memory</a:t>
            </a:r>
          </a:p>
          <a:p>
            <a:pPr lvl="1"/>
            <a:r>
              <a:rPr lang="en-US" sz="1000" dirty="0"/>
              <a:t>Learn ordering of sequence and context when making predictions 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r>
              <a:rPr lang="en-US" sz="1000" b="1" dirty="0"/>
              <a:t>Model</a:t>
            </a:r>
            <a:r>
              <a:rPr lang="en-US" sz="1000" dirty="0"/>
              <a:t>: 100 units, 0.2 dropout,  80 epochs </a:t>
            </a:r>
          </a:p>
          <a:p>
            <a:pPr lvl="1"/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E26B8-3F5A-EE4F-8F05-0BB9B412A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602" y="4086521"/>
            <a:ext cx="2885276" cy="12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75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D8143-EE72-1C4D-9C49-7BDE899BC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GloVe</a:t>
            </a:r>
            <a:r>
              <a:rPr lang="en-US" dirty="0">
                <a:solidFill>
                  <a:srgbClr val="FFFFFF"/>
                </a:solidFill>
              </a:rPr>
              <a:t> with LSTM Results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57FF92-30C9-F545-B470-D78D54127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8442" y="2553142"/>
            <a:ext cx="2590666" cy="3659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CC5087-DAC1-5C48-9F24-75474F464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819" y="4498691"/>
            <a:ext cx="2406904" cy="1614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7086D-2CFF-2845-901C-115B138C2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49" y="2768599"/>
            <a:ext cx="2716277" cy="1614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61BFAC-1A21-7B4B-B775-2BBF50287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554" y="2761360"/>
            <a:ext cx="2716276" cy="16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5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2AFFB-268E-2A44-8563-B62A79C4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LDA Topic Modeling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E06D7-FF04-C648-85AB-66F63BFC1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0" y="2711303"/>
            <a:ext cx="4704058" cy="3955311"/>
          </a:xfrm>
        </p:spPr>
        <p:txBody>
          <a:bodyPr>
            <a:normAutofit/>
          </a:bodyPr>
          <a:lstStyle/>
          <a:p>
            <a:r>
              <a:rPr lang="en-US" sz="1700" dirty="0"/>
              <a:t>Latent Dirichlet Allocation (LDA) </a:t>
            </a:r>
          </a:p>
          <a:p>
            <a:pPr lvl="1"/>
            <a:r>
              <a:rPr lang="en-US" sz="1300" b="1" dirty="0"/>
              <a:t>Topic Modeling</a:t>
            </a:r>
            <a:r>
              <a:rPr lang="en-US" sz="1300" dirty="0"/>
              <a:t>: unsupervised learning</a:t>
            </a:r>
          </a:p>
          <a:p>
            <a:pPr lvl="2"/>
            <a:r>
              <a:rPr lang="en-US" sz="1100" dirty="0"/>
              <a:t>Represent a text document with several topics through word clustering</a:t>
            </a:r>
          </a:p>
          <a:p>
            <a:pPr lvl="2"/>
            <a:r>
              <a:rPr lang="en-US" sz="1100" dirty="0"/>
              <a:t>Find the underlying distribution of topics within documents and distribution of words within topics </a:t>
            </a:r>
          </a:p>
          <a:p>
            <a:pPr lvl="2"/>
            <a:endParaRPr lang="en-US" sz="1100" dirty="0"/>
          </a:p>
          <a:p>
            <a:pPr lvl="2"/>
            <a:endParaRPr lang="en-US" sz="1100" dirty="0"/>
          </a:p>
          <a:p>
            <a:pPr lvl="2"/>
            <a:endParaRPr lang="en-US" sz="1100" dirty="0"/>
          </a:p>
          <a:p>
            <a:pPr lvl="2"/>
            <a:endParaRPr lang="en-US" sz="1100" dirty="0"/>
          </a:p>
          <a:p>
            <a:pPr lvl="2"/>
            <a:endParaRPr lang="en-US" sz="1100" dirty="0"/>
          </a:p>
          <a:p>
            <a:pPr lvl="2"/>
            <a:endParaRPr lang="en-US" sz="1100" dirty="0"/>
          </a:p>
          <a:p>
            <a:pPr lvl="2"/>
            <a:endParaRPr lang="en-US" sz="1100" dirty="0"/>
          </a:p>
          <a:p>
            <a:pPr lvl="3"/>
            <a:endParaRPr lang="en-US" sz="900" dirty="0"/>
          </a:p>
          <a:p>
            <a:pPr lvl="3"/>
            <a:endParaRPr lang="en-US" sz="900" dirty="0"/>
          </a:p>
          <a:p>
            <a:pPr lvl="2"/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04628-247D-324F-AF75-3ADF7DEDC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21" y="4566795"/>
            <a:ext cx="4300456" cy="164282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3CDA14A-7750-034E-BD23-DE5881A4D201}"/>
              </a:ext>
            </a:extLst>
          </p:cNvPr>
          <p:cNvSpPr txBox="1">
            <a:spLocks/>
          </p:cNvSpPr>
          <p:nvPr/>
        </p:nvSpPr>
        <p:spPr>
          <a:xfrm>
            <a:off x="6714445" y="2673042"/>
            <a:ext cx="3437641" cy="39808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Evaluation metric: perplexity and coherence score </a:t>
            </a:r>
          </a:p>
          <a:p>
            <a:pPr lvl="1"/>
            <a:r>
              <a:rPr lang="en-US" sz="1000" b="1" dirty="0"/>
              <a:t>Perplexity</a:t>
            </a:r>
            <a:r>
              <a:rPr lang="en-US" sz="1000" dirty="0"/>
              <a:t>: statistical measure of how well the model predicts new samples (the lower the better)</a:t>
            </a:r>
          </a:p>
          <a:p>
            <a:pPr lvl="1"/>
            <a:r>
              <a:rPr lang="en-US" sz="1000" b="1" dirty="0"/>
              <a:t>Coherence Score</a:t>
            </a:r>
            <a:r>
              <a:rPr lang="en-US" sz="1000" dirty="0"/>
              <a:t>: measures the semantic similarity between high scoring words </a:t>
            </a:r>
            <a:endParaRPr lang="en-US" sz="1700" dirty="0"/>
          </a:p>
          <a:p>
            <a:pPr marL="0" indent="0">
              <a:buNone/>
            </a:pPr>
            <a:r>
              <a:rPr lang="en-US" sz="1000" dirty="0"/>
              <a:t>Finding the optimal number of topics by coherence score </a:t>
            </a:r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31A122-639C-8F4A-8941-6E0B17350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290" y="4400960"/>
            <a:ext cx="3105949" cy="197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65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40945-1763-B348-BA01-3195AB057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LDA Results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8E41B-D5D9-934C-A96D-88BEAA587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7" y="2672822"/>
            <a:ext cx="5775393" cy="3597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F2C449-6151-A545-A6CB-AC0DB6EDB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767" y="2984205"/>
            <a:ext cx="2844694" cy="139709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AD780F-DFDA-994E-82AE-E53331D5C9D8}"/>
              </a:ext>
            </a:extLst>
          </p:cNvPr>
          <p:cNvSpPr txBox="1">
            <a:spLocks/>
          </p:cNvSpPr>
          <p:nvPr/>
        </p:nvSpPr>
        <p:spPr>
          <a:xfrm>
            <a:off x="6795420" y="2630105"/>
            <a:ext cx="3437641" cy="39808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000" dirty="0"/>
              <a:t>List of topics </a:t>
            </a:r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19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9C2C63-D709-4949-9465-29A52CBED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D2038-15D6-4003-8350-AFEC394E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920" y="1399880"/>
            <a:ext cx="780815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519C2-F6BE-41BE-A50E-54B98359C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67AD93-AD3E-4C62-97D5-E54E14B2E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AA443E8D-EC07-4B8F-B370-2A1153F350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1F0AA1-D12D-4FDB-BF66-D9398ED93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17" name="Rounded Rectangle 20">
              <a:extLst>
                <a:ext uri="{FF2B5EF4-FFF2-40B4-BE49-F238E27FC236}">
                  <a16:creationId xmlns:a16="http://schemas.microsoft.com/office/drawing/2014/main" id="{E2B949DE-0178-4942-80DE-811C1AA4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84AA86D-EAE1-4E3F-A54C-7F1E390B6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94EFFE-D4EC-C446-919B-4F83144EF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>
                <a:solidFill>
                  <a:schemeClr val="bg1"/>
                </a:solidFill>
              </a:rPr>
              <a:t>Thank You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72CE55-4C36-44F1-A9BD-379BEB843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87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5E49B-BBFA-F24D-B3C1-E68A4487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Dataset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19EE1-D1C7-8E4B-BAF0-60CFAF486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848644" cy="313736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Amazon Review Data published by UCSD </a:t>
            </a:r>
          </a:p>
          <a:p>
            <a:r>
              <a:rPr lang="en-US" sz="1800" dirty="0"/>
              <a:t>A subset of the data (Grocery and Gourmet Food) will be used for this project </a:t>
            </a:r>
          </a:p>
          <a:p>
            <a:r>
              <a:rPr lang="en-US" sz="1800" dirty="0"/>
              <a:t>1.1 million reviews, 41k products, 26 subcategories  </a:t>
            </a:r>
          </a:p>
          <a:p>
            <a:r>
              <a:rPr lang="en-US" sz="1800" dirty="0"/>
              <a:t>from 2000 to 2018 (remove reviews before 2013 since irrelevant)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D72CC-D4E4-244F-8940-058271B80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32" y="3000868"/>
            <a:ext cx="6723200" cy="1505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F6A580-9911-D443-B615-760923EC8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400" y="4506062"/>
            <a:ext cx="5388100" cy="214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64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2A954-C113-6D4B-A1E7-311F02FE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Cleaning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7DC0D-B942-9E4D-B237-17CE5B8E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1" y="2448898"/>
            <a:ext cx="6701982" cy="4194789"/>
          </a:xfrm>
        </p:spPr>
        <p:txBody>
          <a:bodyPr>
            <a:normAutofit/>
          </a:bodyPr>
          <a:lstStyle/>
          <a:p>
            <a:r>
              <a:rPr lang="en-US" sz="1800" dirty="0"/>
              <a:t>Round 1: </a:t>
            </a:r>
          </a:p>
          <a:p>
            <a:pPr lvl="1"/>
            <a:r>
              <a:rPr lang="en-US" sz="1800" dirty="0"/>
              <a:t>Lowercase </a:t>
            </a:r>
          </a:p>
          <a:p>
            <a:pPr lvl="1"/>
            <a:r>
              <a:rPr lang="en-US" sz="1800" dirty="0"/>
              <a:t>Remove special characters, numbers, repeating characters </a:t>
            </a:r>
          </a:p>
          <a:p>
            <a:pPr lvl="1"/>
            <a:r>
              <a:rPr lang="en-US" sz="1800" dirty="0"/>
              <a:t>55% reduction in vocabulary size (98k words remained)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dirty="0"/>
              <a:t>Round 2 </a:t>
            </a:r>
          </a:p>
          <a:p>
            <a:pPr lvl="1"/>
            <a:r>
              <a:rPr lang="en-US" sz="1800" dirty="0"/>
              <a:t>Lemmatization with POS tagging (transform to root words) </a:t>
            </a:r>
          </a:p>
          <a:p>
            <a:pPr lvl="1"/>
            <a:r>
              <a:rPr lang="en-US" sz="1800" dirty="0"/>
              <a:t>Stop words removal (“the”, “can”, “be”, “not”)</a:t>
            </a:r>
          </a:p>
          <a:p>
            <a:pPr lvl="1"/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1FE63-2C24-8242-AB6C-386879B5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244" y="2448898"/>
            <a:ext cx="3515406" cy="1122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7DC85-7602-344B-B345-FC311A0AA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237" y="4191012"/>
            <a:ext cx="4606483" cy="761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61F122-46F6-FC4B-A28F-0CD8BBB1F7E3}"/>
              </a:ext>
            </a:extLst>
          </p:cNvPr>
          <p:cNvSpPr txBox="1"/>
          <p:nvPr/>
        </p:nvSpPr>
        <p:spPr>
          <a:xfrm>
            <a:off x="8044874" y="3914500"/>
            <a:ext cx="23004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Lemmatization</a:t>
            </a:r>
          </a:p>
          <a:p>
            <a:pPr algn="ctr"/>
            <a:endParaRPr lang="en-US" sz="1600" u="sng" dirty="0"/>
          </a:p>
          <a:p>
            <a:r>
              <a:rPr lang="en-US" sz="1600" dirty="0"/>
              <a:t>tasted</a:t>
            </a:r>
          </a:p>
          <a:p>
            <a:r>
              <a:rPr lang="en-US" sz="1600" dirty="0"/>
              <a:t>tasting</a:t>
            </a:r>
          </a:p>
          <a:p>
            <a:r>
              <a:rPr lang="en-US" sz="1600" dirty="0"/>
              <a:t>taste </a:t>
            </a:r>
          </a:p>
          <a:p>
            <a:endParaRPr lang="en-US" sz="1600" dirty="0"/>
          </a:p>
          <a:p>
            <a:r>
              <a:rPr lang="en-US" sz="1600" dirty="0"/>
              <a:t>boxes</a:t>
            </a:r>
          </a:p>
          <a:p>
            <a:r>
              <a:rPr lang="en-US" sz="1600" dirty="0"/>
              <a:t>box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C930B5-BBF8-C84F-8FE1-4488C26F0EFD}"/>
              </a:ext>
            </a:extLst>
          </p:cNvPr>
          <p:cNvCxnSpPr>
            <a:cxnSpLocks/>
          </p:cNvCxnSpPr>
          <p:nvPr/>
        </p:nvCxnSpPr>
        <p:spPr>
          <a:xfrm>
            <a:off x="8732938" y="4542248"/>
            <a:ext cx="740664" cy="176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4637DA-CAEA-8249-90EF-47645E6FF76C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8790472" y="4764821"/>
            <a:ext cx="683130" cy="58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324E3E-CE2E-D84B-9DDB-F1273E7FB9FE}"/>
              </a:ext>
            </a:extLst>
          </p:cNvPr>
          <p:cNvCxnSpPr>
            <a:cxnSpLocks/>
          </p:cNvCxnSpPr>
          <p:nvPr/>
        </p:nvCxnSpPr>
        <p:spPr>
          <a:xfrm flipV="1">
            <a:off x="8705648" y="4864911"/>
            <a:ext cx="754309" cy="16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3BCD9E7-757A-714F-9547-D9B61E55672D}"/>
              </a:ext>
            </a:extLst>
          </p:cNvPr>
          <p:cNvSpPr txBox="1"/>
          <p:nvPr/>
        </p:nvSpPr>
        <p:spPr>
          <a:xfrm>
            <a:off x="9473602" y="4580155"/>
            <a:ext cx="85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taste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39C774-35E9-864E-BE3F-472092745CBF}"/>
              </a:ext>
            </a:extLst>
          </p:cNvPr>
          <p:cNvCxnSpPr>
            <a:cxnSpLocks/>
          </p:cNvCxnSpPr>
          <p:nvPr/>
        </p:nvCxnSpPr>
        <p:spPr>
          <a:xfrm>
            <a:off x="8705648" y="5611517"/>
            <a:ext cx="754309" cy="77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E69C9F-0E1B-FA49-9D07-90918240790E}"/>
              </a:ext>
            </a:extLst>
          </p:cNvPr>
          <p:cNvCxnSpPr>
            <a:cxnSpLocks/>
          </p:cNvCxnSpPr>
          <p:nvPr/>
        </p:nvCxnSpPr>
        <p:spPr>
          <a:xfrm flipV="1">
            <a:off x="8623617" y="5735353"/>
            <a:ext cx="836340" cy="12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8C7FCA5-2514-1C40-A822-182283507389}"/>
              </a:ext>
            </a:extLst>
          </p:cNvPr>
          <p:cNvSpPr txBox="1"/>
          <p:nvPr/>
        </p:nvSpPr>
        <p:spPr>
          <a:xfrm>
            <a:off x="9473602" y="5488543"/>
            <a:ext cx="85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1672197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E1044-2353-9F46-875B-A18CDD8C5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Exploratory Data Analysis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3892F-AE35-874B-B8B5-A0B8E027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702" y="4535891"/>
            <a:ext cx="3024762" cy="183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29248B-27E4-A142-9D56-923C86928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47" y="2411942"/>
            <a:ext cx="3024761" cy="1998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B5C3A-2DEE-0346-84EA-B59DBE7108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180" y="2479790"/>
            <a:ext cx="3314569" cy="194730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6D4B3B-8E65-8D41-BA59-E74CA9610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48" y="2479790"/>
            <a:ext cx="4563619" cy="3729833"/>
          </a:xfrm>
        </p:spPr>
        <p:txBody>
          <a:bodyPr>
            <a:normAutofit fontScale="70000" lnSpcReduction="20000"/>
          </a:bodyPr>
          <a:lstStyle/>
          <a:p>
            <a:pPr marL="457200" lvl="1" indent="0">
              <a:buNone/>
            </a:pPr>
            <a:r>
              <a:rPr lang="en-US" dirty="0"/>
              <a:t>Words and Ratings Distribution</a:t>
            </a:r>
          </a:p>
          <a:p>
            <a:pPr lvl="1"/>
            <a:r>
              <a:rPr lang="en-US" dirty="0"/>
              <a:t>Average word count per review is 35</a:t>
            </a:r>
          </a:p>
          <a:p>
            <a:pPr lvl="1"/>
            <a:r>
              <a:rPr lang="en-US" dirty="0"/>
              <a:t>Majority of the reviews under 50 words</a:t>
            </a:r>
          </a:p>
          <a:p>
            <a:pPr lvl="1"/>
            <a:r>
              <a:rPr lang="en-US" dirty="0"/>
              <a:t>Lower rating reviews are longer compared to high rating reviews</a:t>
            </a:r>
          </a:p>
          <a:p>
            <a:pPr lvl="1"/>
            <a:r>
              <a:rPr lang="en-US" dirty="0"/>
              <a:t>Rating distribution is highly imbalanced </a:t>
            </a:r>
          </a:p>
          <a:p>
            <a:pPr marL="1108710" lvl="2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5– 72%</a:t>
            </a:r>
          </a:p>
          <a:p>
            <a:pPr marL="1108710" lvl="2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4 -13%</a:t>
            </a:r>
          </a:p>
          <a:p>
            <a:pPr marL="1108710" lvl="2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3 -  7%</a:t>
            </a:r>
          </a:p>
          <a:p>
            <a:pPr marL="1108710" lvl="2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2 – 4%</a:t>
            </a:r>
          </a:p>
          <a:p>
            <a:pPr marL="1108710" lvl="2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1 – 4%</a:t>
            </a:r>
          </a:p>
          <a:p>
            <a:pPr lvl="1"/>
            <a:r>
              <a:rPr lang="en-US" dirty="0"/>
              <a:t>Under-sampled to 10k reviews (evenly distributed ratings, 80% training and 20% testing)</a:t>
            </a:r>
          </a:p>
          <a:p>
            <a:pPr lvl="2"/>
            <a:r>
              <a:rPr lang="en-US" dirty="0"/>
              <a:t>28k unique words </a:t>
            </a:r>
          </a:p>
        </p:txBody>
      </p:sp>
    </p:spTree>
    <p:extLst>
      <p:ext uri="{BB962C8B-B14F-4D97-AF65-F5344CB8AC3E}">
        <p14:creationId xmlns:p14="http://schemas.microsoft.com/office/powerpoint/2010/main" val="3255609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E1044-2353-9F46-875B-A18CDD8C5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Exploratory Data Analysis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4B764-38FD-8F4E-83F6-9B83D3A84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746" y="2344522"/>
            <a:ext cx="1908717" cy="2794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F65BC0-40A8-3F4F-AF61-13C04024A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61" y="5230366"/>
            <a:ext cx="11801475" cy="1488613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F8B10FF-3E02-9E48-A98B-5B39B7D42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180" y="2515213"/>
            <a:ext cx="5859019" cy="257613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Categories with lower ratings at 25 percentile</a:t>
            </a:r>
          </a:p>
          <a:p>
            <a:pPr lvl="1"/>
            <a:r>
              <a:rPr lang="en-US" dirty="0"/>
              <a:t>(3): Alcoholic Beverages, Prepared Foods</a:t>
            </a:r>
          </a:p>
          <a:p>
            <a:pPr lvl="1"/>
            <a:r>
              <a:rPr lang="en-US" dirty="0"/>
              <a:t>(4): Breads &amp; Bakery, Candy &amp; Chocolate, Dairy, Cheese &amp; Eggs, Fresh Flowers &amp; Live Indoor Plants, Pasta &amp; Noodles, Sauces, Soups, Snack Foods, Produce</a:t>
            </a:r>
          </a:p>
        </p:txBody>
      </p:sp>
    </p:spTree>
    <p:extLst>
      <p:ext uri="{BB962C8B-B14F-4D97-AF65-F5344CB8AC3E}">
        <p14:creationId xmlns:p14="http://schemas.microsoft.com/office/powerpoint/2010/main" val="228626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5C2F7-AD0A-F343-B2AB-6F02AECE1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Word Cloud by Rating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FCF4F-69A5-9F4F-BE92-2C0139FB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86" y="2369906"/>
            <a:ext cx="3817938" cy="2175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DEF999-3E66-4F45-B945-8BA744291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771" y="2358807"/>
            <a:ext cx="3817938" cy="2186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894B9-92E4-D143-8E4F-C99AEF72C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098" y="2358807"/>
            <a:ext cx="3942208" cy="2186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6DBE86-E98D-2949-B05D-EBA11E1D2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1973" y="4545242"/>
            <a:ext cx="3942208" cy="2206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112A75-9680-C54A-A3BE-FF8DBE470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2634" y="4516668"/>
            <a:ext cx="3875697" cy="223045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FC6BB4C-FED8-634C-84E5-C41C8E759479}"/>
              </a:ext>
            </a:extLst>
          </p:cNvPr>
          <p:cNvSpPr/>
          <p:nvPr/>
        </p:nvSpPr>
        <p:spPr>
          <a:xfrm>
            <a:off x="1427584" y="2341332"/>
            <a:ext cx="1147665" cy="3365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AFC06F1-5E8C-304F-A1DB-B8AD0897FA3A}"/>
              </a:ext>
            </a:extLst>
          </p:cNvPr>
          <p:cNvSpPr/>
          <p:nvPr/>
        </p:nvSpPr>
        <p:spPr>
          <a:xfrm>
            <a:off x="3068106" y="4037833"/>
            <a:ext cx="994971" cy="2124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37A29B-CCA7-8C45-B9E4-03A74192C15F}"/>
              </a:ext>
            </a:extLst>
          </p:cNvPr>
          <p:cNvSpPr/>
          <p:nvPr/>
        </p:nvSpPr>
        <p:spPr>
          <a:xfrm>
            <a:off x="408882" y="3749967"/>
            <a:ext cx="994971" cy="2124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515158-D2E7-634A-8C74-1636BA1DF1C2}"/>
              </a:ext>
            </a:extLst>
          </p:cNvPr>
          <p:cNvSpPr/>
          <p:nvPr/>
        </p:nvSpPr>
        <p:spPr>
          <a:xfrm>
            <a:off x="4838688" y="2403392"/>
            <a:ext cx="1011606" cy="274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6C768D-C6F0-4F46-A86B-5441613651FE}"/>
              </a:ext>
            </a:extLst>
          </p:cNvPr>
          <p:cNvSpPr/>
          <p:nvPr/>
        </p:nvSpPr>
        <p:spPr>
          <a:xfrm rot="5400000">
            <a:off x="5764811" y="2798146"/>
            <a:ext cx="869010" cy="2066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93A7A-4BE0-7A41-BA96-C86372822F25}"/>
              </a:ext>
            </a:extLst>
          </p:cNvPr>
          <p:cNvSpPr/>
          <p:nvPr/>
        </p:nvSpPr>
        <p:spPr>
          <a:xfrm>
            <a:off x="7231224" y="3475473"/>
            <a:ext cx="865874" cy="274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19CAF5B-5FC3-F145-8A59-362A64077835}"/>
              </a:ext>
            </a:extLst>
          </p:cNvPr>
          <p:cNvSpPr/>
          <p:nvPr/>
        </p:nvSpPr>
        <p:spPr>
          <a:xfrm>
            <a:off x="6353584" y="3975163"/>
            <a:ext cx="1176220" cy="274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006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3DF37-2F31-6A43-918E-05E23AA28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Word Vector Transformation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472A-3721-FF48-BC05-B4262BED9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672" y="2612256"/>
            <a:ext cx="4172114" cy="2532666"/>
          </a:xfrm>
        </p:spPr>
        <p:txBody>
          <a:bodyPr>
            <a:normAutofit/>
          </a:bodyPr>
          <a:lstStyle/>
          <a:p>
            <a:r>
              <a:rPr lang="en-US" sz="1700" dirty="0"/>
              <a:t>Bag of Words (BOW) </a:t>
            </a:r>
          </a:p>
          <a:p>
            <a:pPr lvl="1"/>
            <a:r>
              <a:rPr lang="en-US" sz="1000" dirty="0"/>
              <a:t>A vocabulary of known words (each word is a gram)</a:t>
            </a:r>
          </a:p>
          <a:p>
            <a:pPr lvl="1"/>
            <a:r>
              <a:rPr lang="en-US" sz="1000" dirty="0"/>
              <a:t>Frequency of known words</a:t>
            </a:r>
          </a:p>
          <a:p>
            <a:pPr lvl="1"/>
            <a:r>
              <a:rPr lang="en-US" sz="1000" dirty="0"/>
              <a:t>Creates word vectors and a sparse matrix of documents</a:t>
            </a:r>
          </a:p>
          <a:p>
            <a:pPr lvl="1"/>
            <a:r>
              <a:rPr lang="en-US" sz="1000" dirty="0"/>
              <a:t>use the top 3000 words with highest frequency</a:t>
            </a:r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CADA7-0792-214F-AEDF-829A509D2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72" y="3989390"/>
            <a:ext cx="4068747" cy="92693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F57A24-21D6-C74D-82F9-F163D1E4EA2E}"/>
              </a:ext>
            </a:extLst>
          </p:cNvPr>
          <p:cNvSpPr txBox="1">
            <a:spLocks/>
          </p:cNvSpPr>
          <p:nvPr/>
        </p:nvSpPr>
        <p:spPr>
          <a:xfrm>
            <a:off x="5628070" y="2448899"/>
            <a:ext cx="5042580" cy="326808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Term Frequency-Inverse Document Frequency (TFIDF)</a:t>
            </a:r>
          </a:p>
          <a:p>
            <a:pPr lvl="1"/>
            <a:r>
              <a:rPr lang="en-US" sz="1000" dirty="0"/>
              <a:t>Statistical evaluation of how important a word is to a document in a corpus </a:t>
            </a:r>
          </a:p>
          <a:p>
            <a:pPr lvl="1"/>
            <a:r>
              <a:rPr lang="en-US" sz="1000" dirty="0"/>
              <a:t>Two parts: </a:t>
            </a:r>
            <a:r>
              <a:rPr lang="en-US" sz="1000" b="1" dirty="0"/>
              <a:t>Term Frequency (TF) </a:t>
            </a:r>
            <a:r>
              <a:rPr lang="en-US" sz="1000" dirty="0"/>
              <a:t>and </a:t>
            </a:r>
            <a:r>
              <a:rPr lang="en-US" sz="1000" b="1" dirty="0"/>
              <a:t>Inverse Document frequency (IDF) </a:t>
            </a:r>
          </a:p>
          <a:p>
            <a:pPr lvl="1"/>
            <a:r>
              <a:rPr lang="en-US" sz="1000" b="1" dirty="0"/>
              <a:t>TF: </a:t>
            </a:r>
            <a:r>
              <a:rPr lang="en-US" sz="1000" dirty="0"/>
              <a:t>measures the frequency of the word in current document </a:t>
            </a:r>
          </a:p>
          <a:p>
            <a:pPr lvl="1"/>
            <a:endParaRPr lang="en-US" sz="1000" dirty="0"/>
          </a:p>
          <a:p>
            <a:pPr marL="457200" lvl="1" indent="0">
              <a:buNone/>
            </a:pPr>
            <a:endParaRPr lang="en-US" sz="1000" dirty="0"/>
          </a:p>
          <a:p>
            <a:pPr lvl="1"/>
            <a:r>
              <a:rPr lang="en-US" sz="1000" b="1" dirty="0"/>
              <a:t>IDF:  </a:t>
            </a:r>
            <a:r>
              <a:rPr lang="en-US" sz="1000" dirty="0"/>
              <a:t>measures the rarity of the word across documents </a:t>
            </a:r>
          </a:p>
          <a:p>
            <a:pPr marL="457200" lvl="1" indent="0">
              <a:buNone/>
            </a:pPr>
            <a:endParaRPr lang="en-US" sz="1000" dirty="0"/>
          </a:p>
          <a:p>
            <a:pPr marL="457200" lvl="1" indent="0">
              <a:buNone/>
            </a:pPr>
            <a:endParaRPr lang="en-US" sz="1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/>
                </a:solidFill>
              </a:rPr>
              <a:t>TFIDF</a:t>
            </a:r>
            <a:r>
              <a:rPr lang="en-US" sz="1000" dirty="0">
                <a:solidFill>
                  <a:schemeClr val="tx1"/>
                </a:solidFill>
              </a:rPr>
              <a:t> = </a:t>
            </a:r>
            <a:r>
              <a:rPr lang="en-US" sz="1000" b="1" dirty="0">
                <a:solidFill>
                  <a:schemeClr val="tx1"/>
                </a:solidFill>
              </a:rPr>
              <a:t>TF*IDF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1, 2 gram, </a:t>
            </a:r>
            <a:r>
              <a:rPr lang="en-US" sz="1000" dirty="0"/>
              <a:t>use the top 3000 words with highest weights</a:t>
            </a:r>
            <a:endParaRPr lang="en-US" sz="1000" dirty="0">
              <a:solidFill>
                <a:schemeClr val="tx1"/>
              </a:solidFill>
            </a:endParaRPr>
          </a:p>
          <a:p>
            <a:pPr lvl="1"/>
            <a:endParaRPr lang="en-US" sz="1200" b="1" dirty="0"/>
          </a:p>
          <a:p>
            <a:endParaRPr lang="en-US" sz="1200" dirty="0"/>
          </a:p>
          <a:p>
            <a:endParaRPr lang="en-US" sz="1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6F5F93-BE30-4D41-8655-085D5ED14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186" y="3751304"/>
            <a:ext cx="2933553" cy="4761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D980C3-F0A8-614E-94DF-622AB1B23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816" y="4515031"/>
            <a:ext cx="2506292" cy="4572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2AD4797-5531-334B-B8CC-CC6CE2022E96}"/>
              </a:ext>
            </a:extLst>
          </p:cNvPr>
          <p:cNvSpPr txBox="1">
            <a:spLocks/>
          </p:cNvSpPr>
          <p:nvPr/>
        </p:nvSpPr>
        <p:spPr>
          <a:xfrm>
            <a:off x="2696360" y="5384130"/>
            <a:ext cx="7767557" cy="13091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Drawbacks </a:t>
            </a:r>
          </a:p>
          <a:p>
            <a:pPr lvl="1"/>
            <a:r>
              <a:rPr lang="en-US" sz="1000" dirty="0"/>
              <a:t>missing information about word positions in the text, semantics, and co-occurrences with other words </a:t>
            </a:r>
          </a:p>
          <a:p>
            <a:pPr lvl="1"/>
            <a:r>
              <a:rPr lang="en-US" sz="1000" dirty="0"/>
              <a:t>If vocabulary size is large, matrix is very sparse, curse of dimensionality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579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62AD0-BAD0-0A4A-9F3C-717153F3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Modeling with Multinomial Naïve Bayes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9F862-0AEF-2540-A130-EC519D3F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747" y="2712213"/>
            <a:ext cx="5354127" cy="3980818"/>
          </a:xfrm>
        </p:spPr>
        <p:txBody>
          <a:bodyPr>
            <a:normAutofit/>
          </a:bodyPr>
          <a:lstStyle/>
          <a:p>
            <a:r>
              <a:rPr lang="en-US" sz="1700" dirty="0"/>
              <a:t>BOW with MNB:</a:t>
            </a:r>
          </a:p>
          <a:p>
            <a:pPr marL="0" indent="0">
              <a:buNone/>
            </a:pPr>
            <a:r>
              <a:rPr lang="en-US" sz="1000" dirty="0"/>
              <a:t>			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Confusion Matrix: 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C8A09-EC0D-9946-9FFC-6A6DD82C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68" y="4620514"/>
            <a:ext cx="2045984" cy="153303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338B40-B93A-8045-95FB-686D19F7260C}"/>
              </a:ext>
            </a:extLst>
          </p:cNvPr>
          <p:cNvSpPr txBox="1">
            <a:spLocks/>
          </p:cNvSpPr>
          <p:nvPr/>
        </p:nvSpPr>
        <p:spPr>
          <a:xfrm>
            <a:off x="6187128" y="2630105"/>
            <a:ext cx="4843798" cy="39808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TFIDF with MNB:</a:t>
            </a:r>
          </a:p>
          <a:p>
            <a:endParaRPr lang="en-US" sz="1700" dirty="0"/>
          </a:p>
          <a:p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r>
              <a:rPr lang="en-US" sz="1000" dirty="0"/>
              <a:t>Confusion Matrix: </a:t>
            </a:r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23001F-749B-254B-8D0C-57D771C6D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128" y="4702622"/>
            <a:ext cx="2141714" cy="16093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02999E-7B32-884A-8F47-CBE4B103C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68" y="3102031"/>
            <a:ext cx="2365856" cy="11286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30E6EA-EF47-F544-9309-AFC75FFE5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878" y="3102031"/>
            <a:ext cx="2182976" cy="11408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B23F6-DEB6-8C4D-9CB3-02FD80346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010" y="3102031"/>
            <a:ext cx="2471038" cy="11788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944F3C-B967-EE49-94E6-CAE0C1A997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4163" y="3102031"/>
            <a:ext cx="2303416" cy="117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35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62AD0-BAD0-0A4A-9F3C-717153F3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Modeling with SGD Regressor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9F862-0AEF-2540-A130-EC519D3F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326" y="2581591"/>
            <a:ext cx="3437641" cy="3980818"/>
          </a:xfrm>
        </p:spPr>
        <p:txBody>
          <a:bodyPr>
            <a:normAutofit/>
          </a:bodyPr>
          <a:lstStyle/>
          <a:p>
            <a:r>
              <a:rPr lang="en-US" sz="1700" dirty="0"/>
              <a:t>BOW with Regression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First 500 points of y_predicted vs y_actual: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338B40-B93A-8045-95FB-686D19F7260C}"/>
              </a:ext>
            </a:extLst>
          </p:cNvPr>
          <p:cNvSpPr txBox="1">
            <a:spLocks/>
          </p:cNvSpPr>
          <p:nvPr/>
        </p:nvSpPr>
        <p:spPr>
          <a:xfrm>
            <a:off x="6795420" y="2630105"/>
            <a:ext cx="3437641" cy="39808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TFIDF with Regression:</a:t>
            </a:r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First 500 points of y_predicted vs y_actual:</a:t>
            </a:r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pPr marL="0" indent="0">
              <a:buFont typeface="Arial"/>
              <a:buNone/>
            </a:pPr>
            <a:endParaRPr lang="en-US" sz="10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E9E5C-E4D9-3E4F-8825-2E4B9E4FF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72" y="3988906"/>
            <a:ext cx="4054150" cy="22868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FBDDA1-9617-BC49-9BAB-4A946F2AC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909" y="4011278"/>
            <a:ext cx="3987322" cy="22868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4E314C-5246-7C49-A8B3-A076ED6C1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313" y="3037032"/>
            <a:ext cx="1015227" cy="6301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3A4B54-5BD0-3144-BEF1-4F41A22DA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264" y="3079471"/>
            <a:ext cx="985266" cy="58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685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816</Words>
  <Application>Microsoft Macintosh PowerPoint</Application>
  <PresentationFormat>Widescreen</PresentationFormat>
  <Paragraphs>239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Courier New</vt:lpstr>
      <vt:lpstr>Garamond</vt:lpstr>
      <vt:lpstr>Organic</vt:lpstr>
      <vt:lpstr>Amazon Reviews Star-rating Prediction and Topic Modeling</vt:lpstr>
      <vt:lpstr>Dataset</vt:lpstr>
      <vt:lpstr>Data Cleaning</vt:lpstr>
      <vt:lpstr>Exploratory Data Analysis</vt:lpstr>
      <vt:lpstr>Exploratory Data Analysis</vt:lpstr>
      <vt:lpstr>Word Cloud by Rating</vt:lpstr>
      <vt:lpstr>Word Vector Transformation</vt:lpstr>
      <vt:lpstr>Modeling with Multinomial Naïve Bayes</vt:lpstr>
      <vt:lpstr>Modeling with SGD Regressor</vt:lpstr>
      <vt:lpstr>GloVe Word Embedding with LSTM</vt:lpstr>
      <vt:lpstr>GloVe with LSTM Results </vt:lpstr>
      <vt:lpstr>LDA Topic Modeling</vt:lpstr>
      <vt:lpstr>LDA Results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Reviews Star-rating Prediction and Topic Modeling</dc:title>
  <dc:creator>Suzanne Zhen</dc:creator>
  <cp:lastModifiedBy>Suzanne Zhen</cp:lastModifiedBy>
  <cp:revision>5</cp:revision>
  <dcterms:created xsi:type="dcterms:W3CDTF">2021-04-28T17:44:10Z</dcterms:created>
  <dcterms:modified xsi:type="dcterms:W3CDTF">2021-05-04T15:34:32Z</dcterms:modified>
</cp:coreProperties>
</file>